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110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-scm.com/book/en/v2/Git-Internals-Transfer-Protocol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hZQRBp8dXE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52MFjdGH20o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02C52-F39E-C925-C84D-E34990843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Git internal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4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-US" b="1" dirty="0"/>
              <a:t>操作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62516-4B46-A06F-2DF3-A11E3CE7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5600"/>
            <a:ext cx="764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/>
              <a:t>2.</a:t>
            </a:r>
            <a:r>
              <a:rPr lang="zh-CN" altLang="en-US" sz="1800"/>
              <a:t> </a:t>
            </a:r>
            <a:r>
              <a:rPr lang="zh-CN" altLang="en-US" sz="1800" b="1"/>
              <a:t>过程</a:t>
            </a:r>
            <a:endParaRPr lang="en-US" altLang="zh-CN" sz="1800" b="1"/>
          </a:p>
          <a:p>
            <a:pPr lvl="1"/>
            <a:r>
              <a:rPr lang="en-US" altLang="zh-CN" sz="1800"/>
              <a:t>git init -&gt; create .git folder</a:t>
            </a:r>
          </a:p>
          <a:p>
            <a:pPr lvl="1"/>
            <a:r>
              <a:rPr lang="en-US" altLang="zh-CN" sz="1800"/>
              <a:t>git remote add origin repository-url</a:t>
            </a:r>
          </a:p>
          <a:p>
            <a:pPr lvl="1"/>
            <a:r>
              <a:rPr lang="en-US" altLang="zh-CN" sz="1800"/>
              <a:t>git fetch --all -&gt; fetches all branches of the repository by default.</a:t>
            </a:r>
          </a:p>
          <a:p>
            <a:pPr lvl="1"/>
            <a:r>
              <a:rPr lang="en-US" altLang="zh-CN" sz="1800"/>
              <a:t>git checkout --track origin/master</a:t>
            </a:r>
            <a:endParaRPr lang="zh-CN" altLang="en-US" sz="1800" b="1"/>
          </a:p>
          <a:p>
            <a:endParaRPr lang="zh-CN" altLang="en-US"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591345-2F09-80C7-8C4B-FD617F8A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998347"/>
            <a:ext cx="5105445" cy="22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b="1" dirty="0"/>
              <a:t>User1 </a:t>
            </a:r>
            <a:r>
              <a:rPr lang="zh-CN" altLang="en-US" b="1" dirty="0"/>
              <a:t>操作</a:t>
            </a:r>
            <a:endParaRPr lang="en-US" altLang="zh-CN" b="1" dirty="0"/>
          </a:p>
          <a:p>
            <a:pPr lvl="1"/>
            <a:r>
              <a:rPr lang="en-US" altLang="zh-CN" dirty="0"/>
              <a:t>&gt; echo "a = 1 " &gt; client_1.py </a:t>
            </a:r>
          </a:p>
          <a:p>
            <a:pPr lvl="1"/>
            <a:r>
              <a:rPr lang="en-US" altLang="zh-CN" dirty="0"/>
              <a:t>&gt; git add client_1.py </a:t>
            </a:r>
          </a:p>
          <a:p>
            <a:pPr lvl="1"/>
            <a:r>
              <a:rPr lang="en-US" altLang="zh-CN" dirty="0"/>
              <a:t>&gt; git commit -m "commit 1 from client_1" </a:t>
            </a:r>
          </a:p>
          <a:p>
            <a:pPr lvl="1"/>
            <a:r>
              <a:rPr lang="en-US" altLang="zh-CN" dirty="0"/>
              <a:t>&gt; git push origin master -&gt; new remote master </a:t>
            </a:r>
            <a:br>
              <a:rPr lang="en-US" altLang="zh-CN" dirty="0"/>
            </a:b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450451-4661-F420-75BE-33E8673C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026" y="1250270"/>
            <a:ext cx="4425590" cy="1460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84CE32-112A-7694-7F71-F35A6D21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10" y="4546089"/>
            <a:ext cx="4425590" cy="1217037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166C2A-8CA6-9B45-B759-13A77797890A}"/>
              </a:ext>
            </a:extLst>
          </p:cNvPr>
          <p:cNvCxnSpPr/>
          <p:nvPr/>
        </p:nvCxnSpPr>
        <p:spPr>
          <a:xfrm flipV="1">
            <a:off x="8650705" y="2827421"/>
            <a:ext cx="0" cy="60157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1D58EAD-D7B5-1B56-484C-90AD1C7D5BD1}"/>
              </a:ext>
            </a:extLst>
          </p:cNvPr>
          <p:cNvSpPr txBox="1"/>
          <p:nvPr/>
        </p:nvSpPr>
        <p:spPr>
          <a:xfrm>
            <a:off x="8650705" y="29895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远程仓库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696337F-A4DF-32C7-4019-33E64061DF35}"/>
              </a:ext>
            </a:extLst>
          </p:cNvPr>
          <p:cNvCxnSpPr/>
          <p:nvPr/>
        </p:nvCxnSpPr>
        <p:spPr>
          <a:xfrm>
            <a:off x="8650705" y="3645568"/>
            <a:ext cx="0" cy="69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13B568E-782F-612A-A36F-8D974B931458}"/>
              </a:ext>
            </a:extLst>
          </p:cNvPr>
          <p:cNvSpPr txBox="1"/>
          <p:nvPr/>
        </p:nvSpPr>
        <p:spPr>
          <a:xfrm>
            <a:off x="8674661" y="3735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本地仓库</a:t>
            </a:r>
          </a:p>
        </p:txBody>
      </p:sp>
    </p:spTree>
    <p:extLst>
      <p:ext uri="{BB962C8B-B14F-4D97-AF65-F5344CB8AC3E}">
        <p14:creationId xmlns:p14="http://schemas.microsoft.com/office/powerpoint/2010/main" val="385788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/>
              <a:t>3.</a:t>
            </a:r>
            <a:r>
              <a:rPr lang="zh-CN" altLang="en-US" sz="1800"/>
              <a:t> </a:t>
            </a:r>
            <a:r>
              <a:rPr lang="en-US" altLang="zh-CN" sz="1800" b="1"/>
              <a:t>User2 </a:t>
            </a:r>
            <a:r>
              <a:rPr lang="zh-CN" altLang="en-US" sz="1800" b="1"/>
              <a:t>操作</a:t>
            </a:r>
            <a:endParaRPr lang="en-US" altLang="zh-CN" sz="1800" b="1"/>
          </a:p>
          <a:p>
            <a:pPr lvl="1"/>
            <a:r>
              <a:rPr lang="en-US" altLang="zh-CN" sz="1800"/>
              <a:t>&gt; cd client2 </a:t>
            </a:r>
          </a:p>
          <a:p>
            <a:pPr lvl="1"/>
            <a:r>
              <a:rPr lang="en-US" altLang="zh-CN" sz="1800"/>
              <a:t>&gt; git init . </a:t>
            </a:r>
          </a:p>
          <a:p>
            <a:pPr lvl="1"/>
            <a:r>
              <a:rPr lang="en-US" altLang="zh-CN" sz="1800"/>
              <a:t>&gt; git remote add origin ../git_server.git </a:t>
            </a:r>
          </a:p>
          <a:p>
            <a:pPr lvl="1"/>
            <a:r>
              <a:rPr lang="en-US" altLang="zh-CN" sz="1800"/>
              <a:t>&gt; git fetch --all </a:t>
            </a:r>
          </a:p>
          <a:p>
            <a:pPr lvl="1"/>
            <a:r>
              <a:rPr lang="en-US" altLang="zh-CN" sz="1800"/>
              <a:t>&gt; git checkout --track origin/master</a:t>
            </a:r>
            <a:endParaRPr lang="en-US" altLang="zh-CN" sz="1800" b="1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E94D8-C0F9-74AD-5413-BE5769AF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3228091"/>
            <a:ext cx="5105445" cy="17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</a:t>
            </a:r>
            <a:r>
              <a:rPr lang="zh-CN" altLang="en-US" sz="1800" dirty="0"/>
              <a:t> 下载过程 </a:t>
            </a:r>
            <a:endParaRPr lang="en-US" altLang="zh-CN" sz="1800" dirty="0"/>
          </a:p>
          <a:p>
            <a:pPr lvl="1"/>
            <a:r>
              <a:rPr lang="en-US" altLang="zh-CN" dirty="0">
                <a:hlinkClick r:id="rId2"/>
              </a:rPr>
              <a:t>https://git-scm.com/book/en/v2/Git-Internals-Transfer-Protocols</a:t>
            </a:r>
            <a:endParaRPr lang="en-US" altLang="zh-CN" sz="1800" b="1" dirty="0"/>
          </a:p>
          <a:p>
            <a:pPr marL="0" indent="0">
              <a:buNone/>
            </a:pP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2865CB-E5AD-D4AB-42EE-B7842523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51" y="4021871"/>
            <a:ext cx="9410379" cy="16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 </a:t>
            </a:r>
            <a:r>
              <a:rPr lang="en-US" altLang="zh-CN" b="1" dirty="0"/>
              <a:t>hash-1</a:t>
            </a:r>
            <a:r>
              <a:rPr lang="zh-CN" altLang="en-US" b="1" dirty="0"/>
              <a:t>计算</a:t>
            </a:r>
          </a:p>
          <a:p>
            <a:pPr marL="0" indent="0">
              <a:buNone/>
            </a:pP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E64CE-B5C4-30A0-89C9-5A5C2499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68" y="3033128"/>
            <a:ext cx="7705095" cy="33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 </a:t>
            </a:r>
            <a:r>
              <a:rPr lang="en-US" altLang="zh-CN" sz="1800" b="1"/>
              <a:t>hash-1</a:t>
            </a:r>
            <a:r>
              <a:rPr lang="zh-CN" altLang="en-US" sz="1800" b="1"/>
              <a:t>计算</a:t>
            </a:r>
          </a:p>
          <a:p>
            <a:pPr marL="0" indent="0">
              <a:buNone/>
            </a:pP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3EE086-9906-B875-1F65-BAAFC69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25" y="3141906"/>
            <a:ext cx="8068596" cy="24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4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53775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2. </a:t>
            </a:r>
            <a:r>
              <a:rPr lang="zh-CN" altLang="en-US" sz="1800" dirty="0"/>
              <a:t>文件</a:t>
            </a:r>
            <a:r>
              <a:rPr lang="zh-CN" altLang="en-US" sz="1800" b="1" dirty="0"/>
              <a:t>存储</a:t>
            </a:r>
            <a:endParaRPr lang="en-US" altLang="zh-CN" sz="1800" b="1" dirty="0"/>
          </a:p>
          <a:p>
            <a:pPr lvl="1"/>
            <a:r>
              <a:rPr lang="en-US" altLang="zh-CN" i="0" dirty="0"/>
              <a:t>❯ find .git/objects -type f .git/objects/8e/e8b16b268f4de1e406b4b8eeb34b9830b9ac45</a:t>
            </a:r>
            <a:endParaRPr lang="zh-CN" altLang="en-US" sz="1800" b="1" dirty="0"/>
          </a:p>
          <a:p>
            <a:pPr marL="0" indent="0">
              <a:buNone/>
            </a:pPr>
            <a:r>
              <a:rPr lang="zh-CN" altLang="en-US" sz="1800" dirty="0"/>
              <a:t> </a:t>
            </a:r>
            <a:r>
              <a:rPr lang="en-US" altLang="zh-CN" sz="1800" dirty="0"/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95266-583F-315D-7622-88DADDD7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2" y="3547192"/>
            <a:ext cx="7772400" cy="17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53775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3. blob </a:t>
            </a:r>
            <a:r>
              <a:rPr lang="zh-CN" altLang="en-US" sz="1800" dirty="0"/>
              <a:t>文件内容和文件类型</a:t>
            </a:r>
            <a:endParaRPr lang="en-US" altLang="zh-CN" sz="1800" b="1" dirty="0"/>
          </a:p>
          <a:p>
            <a:pPr lvl="1"/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B128B-3F43-38AA-F323-61270849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81" y="3048000"/>
            <a:ext cx="7454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53775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文件版本管理</a:t>
            </a:r>
            <a:endParaRPr lang="en-US" altLang="zh-CN" sz="1800" b="1" dirty="0"/>
          </a:p>
          <a:p>
            <a:pPr lvl="1"/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6E985-D46B-3CAB-A9C1-0E4CA401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2" y="3206750"/>
            <a:ext cx="6692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541E9-829D-7634-D23B-E8568EBC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CC935-DA9A-1314-B46D-845E6FF1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0078"/>
            <a:ext cx="9601200" cy="406224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参考资料</a:t>
            </a:r>
            <a:endParaRPr kumimoji="1" lang="en-US" altLang="zh-CN" dirty="0"/>
          </a:p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en-US" altLang="zh-CN" dirty="0"/>
          </a:p>
          <a:p>
            <a:r>
              <a:rPr kumimoji="1" lang="en-US" altLang="zh-CN" dirty="0"/>
              <a:t>git clone</a:t>
            </a:r>
          </a:p>
          <a:p>
            <a:r>
              <a:rPr kumimoji="1" lang="en-US" altLang="zh-CN" dirty="0"/>
              <a:t>git add</a:t>
            </a:r>
          </a:p>
          <a:p>
            <a:r>
              <a:rPr kumimoji="1" lang="en-US" altLang="zh-CN" dirty="0"/>
              <a:t>git commit</a:t>
            </a:r>
          </a:p>
          <a:p>
            <a:r>
              <a:rPr kumimoji="1" lang="en-US" altLang="zh-CN" dirty="0"/>
              <a:t>git branch</a:t>
            </a:r>
          </a:p>
          <a:p>
            <a:r>
              <a:rPr kumimoji="1" lang="en-US" altLang="zh-CN" dirty="0"/>
              <a:t>git push</a:t>
            </a:r>
          </a:p>
          <a:p>
            <a:r>
              <a:rPr kumimoji="1" lang="en-US" altLang="zh-CN" dirty="0"/>
              <a:t>Git merge &amp; rebase</a:t>
            </a:r>
          </a:p>
          <a:p>
            <a:r>
              <a:rPr kumimoji="1" lang="en-US" altLang="zh-CN" dirty="0"/>
              <a:t>Git workflow</a:t>
            </a:r>
          </a:p>
          <a:p>
            <a:r>
              <a:rPr kumimoji="1" lang="zh-CN" altLang="en-US" dirty="0"/>
              <a:t>其他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34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53775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文件版本管理</a:t>
            </a:r>
            <a:endParaRPr lang="en-US" altLang="zh-CN" sz="1800" b="1" dirty="0"/>
          </a:p>
          <a:p>
            <a:pPr lvl="1"/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B41C2-E8A4-B9E2-8886-F6070EEB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3105150"/>
            <a:ext cx="6540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17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add</a:t>
            </a:r>
            <a:endParaRPr kumimoji="1"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53775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文件版本管理</a:t>
            </a:r>
            <a:endParaRPr lang="en-US" altLang="zh-CN" sz="1800" b="1" dirty="0"/>
          </a:p>
          <a:p>
            <a:pPr lvl="1"/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B6B8D-151E-6D8D-ABD2-F8358FD3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95" y="2870200"/>
            <a:ext cx="7518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1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commit</a:t>
            </a:r>
            <a:endParaRPr kumimoji="1" lang="zh-CN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 </a:t>
            </a:r>
            <a:r>
              <a:rPr lang="zh-CN" altLang="en-US" sz="1800" dirty="0"/>
              <a:t>树对象</a:t>
            </a:r>
            <a:endParaRPr lang="en-US" altLang="zh-CN" sz="1800" b="1" dirty="0"/>
          </a:p>
          <a:p>
            <a:pPr lvl="1"/>
            <a:r>
              <a:rPr lang="zh-CN" altLang="en-US" sz="1800" i="0"/>
              <a:t>解决文件名保存的问题</a:t>
            </a:r>
            <a:r>
              <a:rPr lang="en-US" altLang="zh-CN" sz="1800" i="0"/>
              <a:t>, blob </a:t>
            </a:r>
            <a:r>
              <a:rPr lang="zh-CN" altLang="en-US" sz="1800" i="0"/>
              <a:t>只保存文件内容</a:t>
            </a:r>
            <a:endParaRPr lang="en-US" altLang="zh-CN" sz="1800" i="0"/>
          </a:p>
          <a:p>
            <a:pPr lvl="1"/>
            <a:r>
              <a:rPr lang="zh-CN" altLang="en-US" sz="1800" i="0"/>
              <a:t>包含了一条或多条树对象记录（</a:t>
            </a:r>
            <a:r>
              <a:rPr lang="en-US" altLang="zh-CN" sz="1800" i="0"/>
              <a:t>tree entry</a:t>
            </a:r>
            <a:r>
              <a:rPr lang="zh-CN" altLang="en-US" sz="1800" i="0"/>
              <a:t>），每条记录含有一个指向数据对象或者子树对象的 </a:t>
            </a:r>
            <a:r>
              <a:rPr lang="en-US" altLang="zh-CN" sz="1800" i="0"/>
              <a:t>SHA-1 </a:t>
            </a:r>
            <a:r>
              <a:rPr lang="zh-CN" altLang="en-US" sz="1800" i="0"/>
              <a:t>指针，以及相应的模式、类型、文件名信息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D205A-07C7-75DB-7537-98373DED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2" y="2350235"/>
            <a:ext cx="4676723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1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commit</a:t>
            </a:r>
            <a:endParaRPr kumimoji="1" lang="zh-CN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2. commit</a:t>
            </a:r>
            <a:r>
              <a:rPr lang="zh-CN" altLang="en-US" sz="1800" dirty="0"/>
              <a:t>对象</a:t>
            </a:r>
            <a:endParaRPr lang="en-US" altLang="zh-CN" sz="1800" b="1" dirty="0"/>
          </a:p>
          <a:p>
            <a:pPr lvl="1"/>
            <a:r>
              <a:rPr lang="zh-CN" altLang="en-US" sz="1800" i="0" dirty="0"/>
              <a:t>当前工作快照</a:t>
            </a:r>
            <a:endParaRPr lang="en-US" altLang="zh-CN" sz="1800" i="0" dirty="0"/>
          </a:p>
          <a:p>
            <a:pPr lvl="1"/>
            <a:r>
              <a:rPr lang="zh-CN" altLang="en-US" sz="1800" i="0"/>
              <a:t>包含文件</a:t>
            </a:r>
            <a:r>
              <a:rPr lang="en-US" altLang="zh-CN" sz="1800" i="0"/>
              <a:t>SHA-1 </a:t>
            </a:r>
            <a:r>
              <a:rPr lang="zh-CN" altLang="en-US" sz="1800" i="0"/>
              <a:t>哈希值，谁保存了这些快照，什么时刻保存的，以及为什么保存这些快照。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925C4-F41D-8E9D-7667-6003960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803" y="2350235"/>
            <a:ext cx="4571121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8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commit</a:t>
            </a:r>
            <a:endParaRPr kumimoji="1"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3. commit/tree</a:t>
            </a:r>
            <a:r>
              <a:rPr lang="zh-CN" altLang="en-US" sz="1800" dirty="0"/>
              <a:t>详情</a:t>
            </a:r>
            <a:endParaRPr lang="en-US" altLang="zh-CN" sz="1800" b="1" dirty="0"/>
          </a:p>
          <a:p>
            <a:pPr lvl="1"/>
            <a:r>
              <a:rPr lang="zh-CN" altLang="en-US" sz="1800" i="0" dirty="0"/>
              <a:t>当前工作快照</a:t>
            </a:r>
            <a:endParaRPr lang="en-US" altLang="zh-CN" sz="1800" i="0" dirty="0"/>
          </a:p>
          <a:p>
            <a:pPr lvl="1"/>
            <a:r>
              <a:rPr lang="zh-CN" altLang="en-US" sz="1800" i="0" dirty="0"/>
              <a:t>包含文件</a:t>
            </a:r>
            <a:r>
              <a:rPr lang="en-US" altLang="zh-CN" sz="1800" i="0" dirty="0"/>
              <a:t>SHA-1 </a:t>
            </a:r>
            <a:r>
              <a:rPr lang="zh-CN" altLang="en-US" sz="1800" i="0" dirty="0"/>
              <a:t>哈希值，谁保存了这些快照，什么时刻保存的，以及为什么保存这些快照。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03812A-F3E3-374C-DB33-08665BEB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915383"/>
            <a:ext cx="5105445" cy="24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commit</a:t>
            </a:r>
            <a:endParaRPr kumimoji="1"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第二次提交</a:t>
            </a:r>
            <a:endParaRPr lang="en-US" altLang="zh-CN" sz="1800" dirty="0"/>
          </a:p>
          <a:p>
            <a:pPr lvl="1"/>
            <a:r>
              <a:rPr lang="en-US" altLang="zh-CN" sz="1800" dirty="0"/>
              <a:t>&gt; echo "commit 2" &gt; lib/</a:t>
            </a:r>
            <a:r>
              <a:rPr lang="en-US" altLang="zh-CN" sz="1800" dirty="0" err="1"/>
              <a:t>simplegit.rb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&gt; echo "commit 2" &gt; </a:t>
            </a:r>
            <a:r>
              <a:rPr lang="en-US" altLang="zh-CN" sz="1800" dirty="0" err="1"/>
              <a:t>rakefile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&gt; git commit -m "commit 2"</a:t>
            </a:r>
          </a:p>
          <a:p>
            <a:pPr lvl="1"/>
            <a:endParaRPr lang="en-US" altLang="zh-CN" sz="1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554DCC-978C-E252-2C6F-F2962D37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39" y="2350235"/>
            <a:ext cx="4192448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commit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5. git</a:t>
            </a:r>
            <a:r>
              <a:rPr lang="zh-CN" altLang="en-US"/>
              <a:t> </a:t>
            </a:r>
            <a:r>
              <a:rPr lang="en-US" altLang="zh-CN"/>
              <a:t>log </a:t>
            </a:r>
            <a:r>
              <a:rPr lang="zh-CN" altLang="en-US"/>
              <a:t>查看提交</a:t>
            </a:r>
            <a:endParaRPr lang="en-US" altLang="zh-CN"/>
          </a:p>
          <a:p>
            <a:pPr lvl="1"/>
            <a:endParaRPr lang="en-US" altLang="zh-CN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3B0936-D67A-F225-1046-8DD7695A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11617"/>
            <a:ext cx="6517065" cy="37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3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1. refs </a:t>
            </a:r>
            <a:r>
              <a:rPr lang="zh-CN" altLang="en-US"/>
              <a:t>对象</a:t>
            </a:r>
            <a:endParaRPr lang="en-US" altLang="zh-CN"/>
          </a:p>
          <a:p>
            <a:pPr lvl="1"/>
            <a:r>
              <a:rPr lang="zh-CN" altLang="en-US"/>
              <a:t>解决</a:t>
            </a:r>
            <a:r>
              <a:rPr lang="en-US" altLang="zh-CN"/>
              <a:t>commit</a:t>
            </a:r>
            <a:r>
              <a:rPr lang="zh-CN" altLang="en-US"/>
              <a:t>太多，</a:t>
            </a:r>
            <a:r>
              <a:rPr lang="en-US" altLang="zh-CN"/>
              <a:t>hash1 </a:t>
            </a:r>
            <a:r>
              <a:rPr lang="zh-CN" altLang="en-US"/>
              <a:t>值难以记住</a:t>
            </a:r>
            <a:endParaRPr lang="en-US" altLang="zh-CN"/>
          </a:p>
          <a:p>
            <a:pPr lvl="1"/>
            <a:r>
              <a:rPr lang="zh-CN" altLang="en-US" i="0"/>
              <a:t>一个文件来保存 </a:t>
            </a:r>
            <a:r>
              <a:rPr lang="en-US" altLang="zh-CN" i="0"/>
              <a:t>SHA-1 </a:t>
            </a:r>
            <a:r>
              <a:rPr lang="zh-CN" altLang="en-US" i="0"/>
              <a:t>值，而该文件有一个简单的名字， 然后用这个名字指针来替代原始的 </a:t>
            </a:r>
            <a:r>
              <a:rPr lang="en-US" altLang="zh-CN" i="0"/>
              <a:t>SHA-1 </a:t>
            </a:r>
            <a:r>
              <a:rPr lang="zh-CN" altLang="en-US" i="0"/>
              <a:t>值的话会更加简单。</a:t>
            </a:r>
            <a:endParaRPr lang="en-US" altLang="zh-CN"/>
          </a:p>
          <a:p>
            <a:pPr lvl="1"/>
            <a:endParaRPr lang="en-US" altLang="zh-CN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87F5A2-E865-05AC-A991-0A200A9F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19763"/>
            <a:ext cx="6517065" cy="36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2. master</a:t>
            </a:r>
            <a:r>
              <a:rPr lang="zh-CN" altLang="en-US" dirty="0"/>
              <a:t>分支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E2049-6584-0E52-8C1D-BFD8F4AC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69" y="2804979"/>
            <a:ext cx="7772400" cy="1681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4E1864-6262-2B02-B4D2-361D4D74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69" y="4592385"/>
            <a:ext cx="3162300" cy="825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0A0B8E-A35E-3AAD-7008-146AFAC95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69" y="5675179"/>
            <a:ext cx="6794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/>
              <a:t>2. </a:t>
            </a:r>
            <a:r>
              <a:rPr lang="zh-CN" altLang="en-US" sz="1800"/>
              <a:t>当前分支</a:t>
            </a:r>
            <a:r>
              <a:rPr lang="en-US" altLang="zh-CN" sz="1800"/>
              <a:t>-</a:t>
            </a:r>
            <a:r>
              <a:rPr lang="zh-CN" altLang="en-US" sz="1800"/>
              <a:t> </a:t>
            </a:r>
            <a:r>
              <a:rPr lang="en-US" altLang="zh-CN" sz="1800"/>
              <a:t>HEAD</a:t>
            </a:r>
          </a:p>
          <a:p>
            <a:pPr lvl="1"/>
            <a:r>
              <a:rPr lang="en-US" altLang="zh-CN" sz="1800" i="0"/>
              <a:t>HEAD </a:t>
            </a:r>
            <a:r>
              <a:rPr lang="zh-CN" altLang="en-US" sz="1800" i="0"/>
              <a:t>文件通常是一个符号引用（</a:t>
            </a:r>
            <a:r>
              <a:rPr lang="en-US" altLang="zh-CN" sz="1800" i="0"/>
              <a:t>symbolic reference</a:t>
            </a:r>
            <a:r>
              <a:rPr lang="zh-CN" altLang="en-US" sz="1800" i="0"/>
              <a:t>），指向目前所在的分支。 所谓符号引用，表示它是一个指向其他引用的指针。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lvl="1"/>
            <a:endParaRPr lang="en-US" altLang="zh-CN" sz="18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2ABDC-1789-B2BD-7CB7-75AB3AD9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774983"/>
            <a:ext cx="5105445" cy="26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8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CC392-551D-FEC6-5240-F7978554E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Book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2"/>
              </a:rPr>
              <a:t>https://git-scm.com/book/en/v2</a:t>
            </a:r>
            <a:endParaRPr kumimoji="1" lang="en-US" altLang="zh-CN" dirty="0"/>
          </a:p>
          <a:p>
            <a:r>
              <a:rPr kumimoji="1" lang="en-US" altLang="zh-CN" dirty="0"/>
              <a:t>Code</a:t>
            </a:r>
          </a:p>
          <a:p>
            <a:pPr lvl="1"/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gogs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gogs</a:t>
            </a:r>
            <a:endParaRPr kumimoji="1" lang="en-US" altLang="zh-CN" dirty="0"/>
          </a:p>
          <a:p>
            <a:r>
              <a:rPr kumimoji="1" lang="en-US" altLang="zh-CN" dirty="0"/>
              <a:t>Video:</a:t>
            </a:r>
          </a:p>
          <a:p>
            <a:pPr lvl="1"/>
            <a:r>
              <a:rPr kumimoji="1" lang="en-US" altLang="zh-CN" dirty="0">
                <a:hlinkClick r:id="rId3"/>
              </a:rPr>
              <a:t>https://www.youtube.com/watch?v=mhZQRBp8dXE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4"/>
              </a:rPr>
              <a:t>https://www.youtube.com/watch?v=52MFjdGH20o</a:t>
            </a:r>
            <a:endParaRPr kumimoji="1" lang="en-US" altLang="zh-CN" dirty="0"/>
          </a:p>
          <a:p>
            <a:pPr marL="530352" lvl="1" indent="0">
              <a:buNone/>
            </a:pPr>
            <a:endParaRPr kumimoji="1" lang="en-US" altLang="zh-CN" dirty="0"/>
          </a:p>
          <a:p>
            <a:pPr marL="530352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707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3. </a:t>
            </a:r>
            <a:r>
              <a:rPr lang="zh-CN" altLang="en-US" sz="1800" dirty="0"/>
              <a:t>远程分支</a:t>
            </a:r>
            <a:endParaRPr lang="en-US" altLang="zh-CN" sz="1800" dirty="0"/>
          </a:p>
          <a:p>
            <a:pPr lvl="1"/>
            <a:endParaRPr lang="en-US" altLang="zh-CN" sz="1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A21D08-C9F2-0381-28E4-284E450C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2957429"/>
            <a:ext cx="6616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4. </a:t>
            </a:r>
            <a:r>
              <a:rPr lang="zh-CN" altLang="en-US" sz="1800" dirty="0"/>
              <a:t>分支操作</a:t>
            </a:r>
            <a:endParaRPr lang="en-US" altLang="zh-CN" sz="1800" dirty="0"/>
          </a:p>
          <a:p>
            <a:pPr lvl="1"/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847D54-FF2C-7A4D-A0E6-2C878383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597" y="1485900"/>
            <a:ext cx="5194300" cy="148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8DE396-45B3-BEC5-0D58-4EFA6067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54" y="3144587"/>
            <a:ext cx="5549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branch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5. </a:t>
            </a:r>
            <a:r>
              <a:rPr lang="zh-CN" altLang="en-US" sz="1800" dirty="0"/>
              <a:t>分支其他操作</a:t>
            </a:r>
            <a:endParaRPr lang="en-US" altLang="zh-CN" sz="1800" dirty="0"/>
          </a:p>
          <a:p>
            <a:pPr lvl="1"/>
            <a:endParaRPr lang="en-US" altLang="zh-CN" sz="1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FE2EA-F121-B1AF-725C-72E0D6DE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477" y="1524000"/>
            <a:ext cx="593090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5BE499-419C-2C2C-F9D5-47275F81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76" y="3429000"/>
            <a:ext cx="3787607" cy="12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2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push </a:t>
            </a:r>
            <a:endParaRPr kumimoji="1"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105649" cy="35814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 git push</a:t>
            </a:r>
          </a:p>
          <a:p>
            <a:pPr lvl="1"/>
            <a:r>
              <a:rPr lang="en-US" altLang="zh-CN" i="0" dirty="0"/>
              <a:t>Git push will copy all commits from current branch that are missing in destination branch (</a:t>
            </a:r>
            <a:r>
              <a:rPr lang="en-US" altLang="zh-CN" dirty="0"/>
              <a:t>a38de, 893cf, 756ae</a:t>
            </a:r>
            <a:r>
              <a:rPr lang="en-US" altLang="zh-CN" i="0" dirty="0"/>
              <a:t>) </a:t>
            </a:r>
          </a:p>
          <a:p>
            <a:pPr lvl="1"/>
            <a:r>
              <a:rPr lang="en-US" altLang="zh-CN" i="0" dirty="0"/>
              <a:t>move the pointers both in destination branch and remote tracking branch to the same commit in local branch.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2970800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push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2. before push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5C4583-D633-F8DD-AFD8-600BD307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150934"/>
            <a:ext cx="6517065" cy="42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7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push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2. after push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9F1801-7D51-72D2-FDF7-66225F76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971715"/>
            <a:ext cx="6517065" cy="45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push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 push  </a:t>
            </a:r>
            <a:r>
              <a:rPr lang="zh-CN" altLang="en-US" dirty="0"/>
              <a:t>操作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60273-B3D7-7FCA-5F6E-45ED86C0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41374"/>
            <a:ext cx="6517065" cy="48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merge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1. before merge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8711D-0A63-8062-4830-9EFAA22B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884104"/>
            <a:ext cx="6517065" cy="27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8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merge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2. after merge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BD6FF-F6EB-B9DD-D19C-69CB3428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965567"/>
            <a:ext cx="6517065" cy="26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6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rebase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2. before rebase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E54B3-2D92-11E0-93BA-6740B08D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315859"/>
            <a:ext cx="6517065" cy="19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新建一个本地仓库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658A-D62D-7F77-4295-D81400E1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22600"/>
            <a:ext cx="5334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2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rebase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2. after rebase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CE250B-3109-7F91-C863-24FE38F9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307712"/>
            <a:ext cx="6517065" cy="19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rebase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 after merge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D2777-298D-9420-1CA2-70F5924A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324005"/>
            <a:ext cx="6517065" cy="18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32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workflow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1. git flow</a:t>
            </a:r>
          </a:p>
          <a:p>
            <a:pPr lvl="1"/>
            <a:r>
              <a:rPr lang="zh-CN" altLang="en-US" dirty="0"/>
              <a:t>主分支</a:t>
            </a:r>
            <a:r>
              <a:rPr lang="en-US" altLang="zh-CN" dirty="0"/>
              <a:t>master</a:t>
            </a:r>
          </a:p>
          <a:p>
            <a:pPr lvl="1"/>
            <a:r>
              <a:rPr lang="zh-CN" altLang="en-US" dirty="0"/>
              <a:t>开发分支</a:t>
            </a:r>
            <a:r>
              <a:rPr lang="en-US" altLang="zh-CN" dirty="0"/>
              <a:t>develop</a:t>
            </a:r>
          </a:p>
          <a:p>
            <a:pPr lvl="1"/>
            <a:r>
              <a:rPr lang="zh-CN" altLang="en-US" dirty="0"/>
              <a:t>功能分支（</a:t>
            </a:r>
            <a:r>
              <a:rPr lang="en-US" altLang="zh-CN" dirty="0"/>
              <a:t>feature branch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补丁分支（</a:t>
            </a:r>
            <a:r>
              <a:rPr lang="en-US" altLang="zh-CN" dirty="0"/>
              <a:t>hotfix branch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预发分支（</a:t>
            </a:r>
            <a:r>
              <a:rPr lang="en-US" altLang="zh-CN" dirty="0"/>
              <a:t>release branch</a:t>
            </a:r>
            <a:r>
              <a:rPr lang="zh-CN" altLang="en-US" dirty="0"/>
              <a:t>）</a:t>
            </a:r>
          </a:p>
          <a:p>
            <a:pPr marL="530352" lvl="1" indent="0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6D0AC6-DC3F-E306-3D41-DC2D28C9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45" y="645106"/>
            <a:ext cx="3529109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1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workflow </a:t>
            </a:r>
            <a:endParaRPr kumimoji="1"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altLang="zh-CN" sz="1500"/>
              <a:t>2. github flow</a:t>
            </a:r>
          </a:p>
          <a:p>
            <a:pPr lvl="1"/>
            <a:r>
              <a:rPr lang="zh-CN" altLang="en-US" sz="1500"/>
              <a:t>第一步：根据需求，从</a:t>
            </a:r>
            <a:r>
              <a:rPr lang="en-US" altLang="zh-CN" sz="1500"/>
              <a:t>master</a:t>
            </a:r>
            <a:r>
              <a:rPr lang="zh-CN" altLang="en-US" sz="1500"/>
              <a:t>拉出新分支，不区分功能分支或补丁分支。</a:t>
            </a:r>
          </a:p>
          <a:p>
            <a:pPr lvl="1"/>
            <a:r>
              <a:rPr lang="zh-CN" altLang="en-US" sz="1500"/>
              <a:t>第二步：新分支开发完成后，或者需要讨论的时候，就向</a:t>
            </a:r>
            <a:r>
              <a:rPr lang="en-US" altLang="zh-CN" sz="1500"/>
              <a:t>master</a:t>
            </a:r>
            <a:r>
              <a:rPr lang="zh-CN" altLang="en-US" sz="1500"/>
              <a:t>发起一个</a:t>
            </a:r>
            <a:r>
              <a:rPr lang="en-US" altLang="zh-CN" sz="1500"/>
              <a:t>pull request</a:t>
            </a:r>
            <a:r>
              <a:rPr lang="zh-CN" altLang="en-US" sz="1500"/>
              <a:t>（简称</a:t>
            </a:r>
            <a:r>
              <a:rPr lang="en-US" altLang="zh-CN" sz="1500"/>
              <a:t>PR</a:t>
            </a:r>
            <a:r>
              <a:rPr lang="zh-CN" altLang="en-US" sz="1500"/>
              <a:t>）。</a:t>
            </a:r>
          </a:p>
          <a:p>
            <a:pPr lvl="1"/>
            <a:r>
              <a:rPr lang="zh-CN" altLang="en-US" sz="1500"/>
              <a:t>第三步：</a:t>
            </a:r>
            <a:r>
              <a:rPr lang="en-US" altLang="zh-CN" sz="1500"/>
              <a:t>Pull Request</a:t>
            </a:r>
            <a:r>
              <a:rPr lang="zh-CN" altLang="en-US" sz="1500"/>
              <a:t>既是一个通知，让别人注意到你的请求，又是一种对话机制，大家一起评审和讨论你的代码。对话过程中，你还可以不断提交代码。</a:t>
            </a:r>
          </a:p>
          <a:p>
            <a:pPr lvl="1"/>
            <a:r>
              <a:rPr lang="zh-CN" altLang="en-US" sz="1500"/>
              <a:t>第四步：你的</a:t>
            </a:r>
            <a:r>
              <a:rPr lang="en-US" altLang="zh-CN" sz="1500"/>
              <a:t>Pull Request</a:t>
            </a:r>
            <a:r>
              <a:rPr lang="zh-CN" altLang="en-US" sz="1500"/>
              <a:t>被接受，合并进</a:t>
            </a:r>
            <a:r>
              <a:rPr lang="en-US" altLang="zh-CN" sz="1500"/>
              <a:t>master</a:t>
            </a:r>
            <a:r>
              <a:rPr lang="zh-CN" altLang="en-US" sz="1500"/>
              <a:t>，重新部署后，原来你拉出来的那个分支就被删除。（先部署再合并也可。）</a:t>
            </a:r>
          </a:p>
          <a:p>
            <a:pPr lvl="1"/>
            <a:endParaRPr lang="en-US" altLang="zh-CN" sz="15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06268-1874-B39F-21C4-C86F9334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3649291"/>
            <a:ext cx="5105445" cy="9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workflow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gitlab</a:t>
            </a:r>
            <a:r>
              <a:rPr lang="en-US" altLang="zh-CN" dirty="0"/>
              <a:t> flow – </a:t>
            </a:r>
            <a:r>
              <a:rPr lang="zh-CN" altLang="en-US" dirty="0"/>
              <a:t>持续发布</a:t>
            </a:r>
            <a:endParaRPr lang="en-US" altLang="zh-CN" dirty="0"/>
          </a:p>
          <a:p>
            <a:pPr lvl="1"/>
            <a:r>
              <a:rPr lang="zh-CN" altLang="en-US" i="0" dirty="0"/>
              <a:t>生产环境出现了</a:t>
            </a:r>
            <a:r>
              <a:rPr lang="en-US" altLang="zh-CN" i="0" dirty="0"/>
              <a:t>bug</a:t>
            </a:r>
          </a:p>
          <a:p>
            <a:pPr lvl="1"/>
            <a:r>
              <a:rPr lang="zh-CN" altLang="en-US" i="0" dirty="0"/>
              <a:t>新建一个功能分支</a:t>
            </a:r>
            <a:endParaRPr lang="en-US" altLang="zh-CN" i="0" dirty="0"/>
          </a:p>
          <a:p>
            <a:pPr lvl="1"/>
            <a:r>
              <a:rPr lang="zh-CN" altLang="en-US" i="0" dirty="0"/>
              <a:t>合并到</a:t>
            </a:r>
            <a:r>
              <a:rPr lang="en-US" altLang="zh-CN" i="0" dirty="0"/>
              <a:t>master</a:t>
            </a:r>
            <a:r>
              <a:rPr lang="zh-CN" altLang="en-US" i="0" dirty="0"/>
              <a:t>，确认没有问题，</a:t>
            </a:r>
            <a:endParaRPr lang="en-US" altLang="zh-CN" i="0" dirty="0"/>
          </a:p>
          <a:p>
            <a:pPr lvl="1"/>
            <a:r>
              <a:rPr lang="en-US" altLang="zh-CN" i="0" dirty="0"/>
              <a:t>cherry-pick</a:t>
            </a:r>
            <a:r>
              <a:rPr lang="zh-CN" altLang="en-US" i="0" dirty="0"/>
              <a:t>到</a:t>
            </a:r>
            <a:r>
              <a:rPr lang="en-US" altLang="zh-CN" i="0" dirty="0"/>
              <a:t>pre-production</a:t>
            </a:r>
            <a:r>
              <a:rPr lang="zh-CN" altLang="en-US" i="0" dirty="0"/>
              <a:t>，</a:t>
            </a:r>
            <a:endParaRPr lang="en-US" altLang="zh-CN" i="0" dirty="0"/>
          </a:p>
          <a:p>
            <a:pPr lvl="1"/>
            <a:r>
              <a:rPr lang="zh-CN" altLang="en-US" i="0" dirty="0"/>
              <a:t>这一步也没有问题，才进入</a:t>
            </a:r>
            <a:r>
              <a:rPr lang="en-US" altLang="zh-CN" i="0" dirty="0"/>
              <a:t>production</a:t>
            </a:r>
            <a:r>
              <a:rPr lang="zh-CN" altLang="en-US" i="0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1ABC11-4B11-37CC-A38D-C633F2CB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33" y="645106"/>
            <a:ext cx="4696733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3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workflow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en-US" altLang="zh-CN" dirty="0" err="1"/>
              <a:t>gitlab</a:t>
            </a:r>
            <a:r>
              <a:rPr lang="en-US" altLang="zh-CN" dirty="0"/>
              <a:t> flow –</a:t>
            </a:r>
            <a:r>
              <a:rPr lang="zh-CN" altLang="en-US" b="1" dirty="0"/>
              <a:t>版本发布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i="0" dirty="0"/>
              <a:t>每一个稳定版本，都要从</a:t>
            </a:r>
            <a:r>
              <a:rPr lang="en-US" altLang="zh-CN" dirty="0"/>
              <a:t>master</a:t>
            </a:r>
            <a:r>
              <a:rPr lang="zh-CN" altLang="en-US" i="0" dirty="0"/>
              <a:t>分支拉出一个分支，比如</a:t>
            </a:r>
            <a:r>
              <a:rPr lang="en-US" altLang="zh-CN" dirty="0"/>
              <a:t>2-3-stable</a:t>
            </a:r>
            <a:r>
              <a:rPr lang="zh-CN" altLang="en-US" i="0" dirty="0"/>
              <a:t>、</a:t>
            </a:r>
            <a:r>
              <a:rPr lang="en-US" altLang="zh-CN" dirty="0"/>
              <a:t>2-4-stable</a:t>
            </a:r>
            <a:r>
              <a:rPr lang="zh-CN" altLang="en-US" i="0" dirty="0"/>
              <a:t>等等。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47EB1-B1E3-558B-A968-58085510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975" y="645106"/>
            <a:ext cx="3962049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98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962049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submodule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02368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使用场景</a:t>
            </a:r>
            <a:endParaRPr lang="en-US" altLang="zh-CN" dirty="0"/>
          </a:p>
          <a:p>
            <a:pPr lvl="1"/>
            <a:r>
              <a:rPr lang="zh-CN" altLang="en-US" dirty="0"/>
              <a:t>项目需要包含并使用另一个项目。 也许是第三方库，或者你独立开发的，用于多个父项目的库。</a:t>
            </a:r>
            <a:endParaRPr lang="en-US" altLang="zh-CN" dirty="0"/>
          </a:p>
          <a:p>
            <a:pPr lvl="1"/>
            <a:r>
              <a:rPr lang="zh-CN" altLang="en-US" dirty="0"/>
              <a:t>一般较大项目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8300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submodule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2.</a:t>
            </a:r>
            <a:r>
              <a:rPr lang="zh-CN" altLang="en-US"/>
              <a:t> 操作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3F1E7F-67F0-16F0-4DEC-A1F83457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656006"/>
            <a:ext cx="6517065" cy="32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1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submodule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2.</a:t>
            </a:r>
            <a:r>
              <a:rPr lang="zh-CN" altLang="en-US"/>
              <a:t> 操作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211A30-7A4F-F120-2E8B-0D833B7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616" y="645106"/>
            <a:ext cx="6458766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2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/>
              <a:t>git 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 b="1"/>
              <a:t>git init </a:t>
            </a:r>
            <a:r>
              <a:rPr lang="zh-CN" altLang="en-US" b="1"/>
              <a:t>做了什么？</a:t>
            </a:r>
          </a:p>
          <a:p>
            <a:endParaRPr lang="zh-CN" altLang="en-US" dirty="0"/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9C752960-49E6-2B80-21D1-B4AD1C0B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805" y="645106"/>
            <a:ext cx="5208388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8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/>
              <a:t>git 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b="1" dirty="0"/>
              <a:t>git </a:t>
            </a:r>
            <a:r>
              <a:rPr lang="zh-CN" altLang="en-US" b="1" dirty="0"/>
              <a:t>数据结构</a:t>
            </a:r>
          </a:p>
          <a:p>
            <a:endParaRPr lang="zh-CN" altLang="en-US" dirty="0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82D5032A-A9CF-D877-954E-F01E61FF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438054"/>
            <a:ext cx="6517065" cy="1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b="1" dirty="0"/>
              <a:t>git </a:t>
            </a:r>
            <a:r>
              <a:rPr lang="zh-CN" altLang="en-US" b="1" dirty="0"/>
              <a:t>数据结构</a:t>
            </a:r>
          </a:p>
          <a:p>
            <a:endParaRPr lang="zh-CN" altLang="en-US" dirty="0"/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2C35F2E1-7D9C-5DD5-71DD-783A0CBE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48" y="645106"/>
            <a:ext cx="5567902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0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b="1" dirty="0"/>
              <a:t>git </a:t>
            </a:r>
            <a:r>
              <a:rPr lang="zh-CN" altLang="en-US" b="1" dirty="0"/>
              <a:t>工作区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92B9B-38B7-149D-A10A-08C78BC2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110203"/>
            <a:ext cx="6517065" cy="43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B25-51D0-347A-8FA3-77BF6483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366D5D-DCB9-7801-F031-7F26CDA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b="1" dirty="0"/>
              <a:t>git </a:t>
            </a:r>
            <a:r>
              <a:rPr lang="zh-CN" altLang="en-US" b="1" dirty="0"/>
              <a:t>数据流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A193F0-729E-87DF-CA11-9026114C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76" y="645106"/>
            <a:ext cx="550944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67703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87</TotalTime>
  <Words>1033</Words>
  <Application>Microsoft Macintosh PowerPoint</Application>
  <PresentationFormat>宽屏</PresentationFormat>
  <Paragraphs>162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0" baseType="lpstr">
      <vt:lpstr>Franklin Gothic Book</vt:lpstr>
      <vt:lpstr>剪切</vt:lpstr>
      <vt:lpstr>Git internal</vt:lpstr>
      <vt:lpstr>大纲</vt:lpstr>
      <vt:lpstr>参考资料</vt:lpstr>
      <vt:lpstr>git init</vt:lpstr>
      <vt:lpstr>git init</vt:lpstr>
      <vt:lpstr>git init</vt:lpstr>
      <vt:lpstr>git init</vt:lpstr>
      <vt:lpstr>git init</vt:lpstr>
      <vt:lpstr>git init</vt:lpstr>
      <vt:lpstr>git clone</vt:lpstr>
      <vt:lpstr>git clone</vt:lpstr>
      <vt:lpstr>git clone</vt:lpstr>
      <vt:lpstr>git clone</vt:lpstr>
      <vt:lpstr>git clone</vt:lpstr>
      <vt:lpstr>git add</vt:lpstr>
      <vt:lpstr>git add</vt:lpstr>
      <vt:lpstr>git add</vt:lpstr>
      <vt:lpstr>git add</vt:lpstr>
      <vt:lpstr>git add</vt:lpstr>
      <vt:lpstr>git add</vt:lpstr>
      <vt:lpstr>git add</vt:lpstr>
      <vt:lpstr>git commit</vt:lpstr>
      <vt:lpstr>git commit</vt:lpstr>
      <vt:lpstr>git commit</vt:lpstr>
      <vt:lpstr>git commit</vt:lpstr>
      <vt:lpstr>git commit</vt:lpstr>
      <vt:lpstr>git branch</vt:lpstr>
      <vt:lpstr>git branch</vt:lpstr>
      <vt:lpstr>git branch</vt:lpstr>
      <vt:lpstr>git branch</vt:lpstr>
      <vt:lpstr>git branch</vt:lpstr>
      <vt:lpstr>git branch</vt:lpstr>
      <vt:lpstr>git push </vt:lpstr>
      <vt:lpstr>git push </vt:lpstr>
      <vt:lpstr>git push </vt:lpstr>
      <vt:lpstr>git push </vt:lpstr>
      <vt:lpstr>git merge </vt:lpstr>
      <vt:lpstr>git merge </vt:lpstr>
      <vt:lpstr>git rebase </vt:lpstr>
      <vt:lpstr>git rebase </vt:lpstr>
      <vt:lpstr>git rebase </vt:lpstr>
      <vt:lpstr>git workflow </vt:lpstr>
      <vt:lpstr>git workflow </vt:lpstr>
      <vt:lpstr>git workflow </vt:lpstr>
      <vt:lpstr>git workflow </vt:lpstr>
      <vt:lpstr>git submodule </vt:lpstr>
      <vt:lpstr>git submodule </vt:lpstr>
      <vt:lpstr>git submodule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internal</dc:title>
  <dc:creator>徐康熙</dc:creator>
  <cp:lastModifiedBy>徐康熙</cp:lastModifiedBy>
  <cp:revision>126</cp:revision>
  <dcterms:created xsi:type="dcterms:W3CDTF">2022-08-22T05:37:09Z</dcterms:created>
  <dcterms:modified xsi:type="dcterms:W3CDTF">2022-08-24T09:57:58Z</dcterms:modified>
</cp:coreProperties>
</file>